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en-U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DDDDDD"/>
    <a:srgbClr val="FFFFFF"/>
    <a:srgbClr val="FFFFCC"/>
    <a:srgbClr val="9A3693"/>
    <a:srgbClr val="76B531"/>
    <a:srgbClr val="4FA2D5"/>
    <a:srgbClr val="AFDC7E"/>
    <a:srgbClr val="2D9CF7"/>
    <a:srgbClr val="25C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5" d="100"/>
          <a:sy n="35" d="100"/>
        </p:scale>
        <p:origin x="-882" y="-72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anov\My%20Documents\radovi\simpozijum,%20oktobar%202010,%20zbornik%20radova\Copy%20of%20termicki%20tretman%20-%20stabilnost%20tracer-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autoTitleDeleted val="1"/>
    <c:plotArea>
      <c:layout>
        <c:manualLayout>
          <c:layoutTarget val="inner"/>
          <c:xMode val="edge"/>
          <c:yMode val="edge"/>
          <c:x val="0.11788615999517325"/>
          <c:y val="0.11118071928907762"/>
          <c:w val="0.71168227132352113"/>
          <c:h val="0.70165231983826148"/>
        </c:manualLayout>
      </c:layout>
      <c:lineChart>
        <c:grouping val="standard"/>
        <c:ser>
          <c:idx val="0"/>
          <c:order val="0"/>
          <c:tx>
            <c:v>F - blue lake</c:v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6.7073159997253703E-2"/>
                  <c:y val="2.4521066878796422E-2"/>
                </c:manualLayout>
              </c:layout>
              <c:tx>
                <c:rich>
                  <a:bodyPr/>
                  <a:lstStyle/>
                  <a:p>
                    <a:r>
                      <a:rPr lang="sr-Latn-CS" sz="2000">
                        <a:latin typeface="Bodoni MT" pitchFamily="18" charset="0"/>
                      </a:rPr>
                      <a:t>expansion</a:t>
                    </a:r>
                    <a:endParaRPr lang="en-US" sz="2000">
                      <a:latin typeface="Bodoni MT" pitchFamily="18" charset="0"/>
                    </a:endParaRPr>
                  </a:p>
                </c:rich>
              </c:tx>
              <c:dLblPos val="r"/>
            </c:dLbl>
            <c:dLbl>
              <c:idx val="1"/>
              <c:layout>
                <c:manualLayout>
                  <c:x val="-4.2682919998252425E-2"/>
                  <c:y val="3.065133359849561E-2"/>
                </c:manualLayout>
              </c:layout>
              <c:tx>
                <c:rich>
                  <a:bodyPr/>
                  <a:lstStyle/>
                  <a:p>
                    <a:r>
                      <a:rPr lang="sr-Latn-CS" sz="2000">
                        <a:latin typeface="Bodoni MT" pitchFamily="18" charset="0"/>
                      </a:rPr>
                      <a:t>pelleting</a:t>
                    </a:r>
                    <a:endParaRPr lang="en-US" sz="2000">
                      <a:latin typeface="Bodoni MT" pitchFamily="18" charset="0"/>
                    </a:endParaRPr>
                  </a:p>
                </c:rich>
              </c:tx>
              <c:dLblPos val="r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sr-Latn-CS" sz="2000">
                        <a:latin typeface="Bodoni MT" pitchFamily="18" charset="0"/>
                      </a:rPr>
                      <a:t>extrusion</a:t>
                    </a:r>
                    <a:endParaRPr lang="en-US" sz="2000">
                      <a:latin typeface="Bodoni MT" pitchFamily="18" charset="0"/>
                    </a:endParaRPr>
                  </a:p>
                </c:rich>
              </c:tx>
            </c:dLbl>
            <c:txPr>
              <a:bodyPr/>
              <a:lstStyle/>
              <a:p>
                <a:pPr>
                  <a:defRPr sz="2000">
                    <a:latin typeface="Bodoni MT" pitchFamily="18" charset="0"/>
                  </a:defRPr>
                </a:pPr>
                <a:endParaRPr lang="en-US"/>
              </a:p>
            </c:txPr>
            <c:showVal val="1"/>
          </c:dLbls>
          <c:cat>
            <c:numRef>
              <c:f>(poredjenja!$B$4,poredjenja!$E$4,poredjenja!$H$4)</c:f>
              <c:numCache>
                <c:formatCode>0.00</c:formatCode>
                <c:ptCount val="3"/>
                <c:pt idx="0">
                  <c:v>16.2</c:v>
                </c:pt>
                <c:pt idx="1">
                  <c:v>17.260000000000002</c:v>
                </c:pt>
                <c:pt idx="2">
                  <c:v>23.22</c:v>
                </c:pt>
              </c:numCache>
            </c:numRef>
          </c:cat>
          <c:val>
            <c:numRef>
              <c:f>(poredjenja!$C$10,poredjenja!$F$10,poredjenja!$I$10)</c:f>
              <c:numCache>
                <c:formatCode>General</c:formatCode>
                <c:ptCount val="3"/>
                <c:pt idx="0">
                  <c:v>6.5035088130931094</c:v>
                </c:pt>
                <c:pt idx="1">
                  <c:v>17.957748991802475</c:v>
                </c:pt>
                <c:pt idx="2">
                  <c:v>18.429149896485949</c:v>
                </c:pt>
              </c:numCache>
            </c:numRef>
          </c:val>
        </c:ser>
        <c:ser>
          <c:idx val="1"/>
          <c:order val="1"/>
          <c:tx>
            <c:v>F-red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487803999775312E-2"/>
                  <c:y val="3.065133359849561E-2"/>
                </c:manualLayout>
              </c:layout>
              <c:tx>
                <c:rich>
                  <a:bodyPr/>
                  <a:lstStyle/>
                  <a:p>
                    <a:r>
                      <a:rPr lang="sr-Latn-CS" sz="2000">
                        <a:latin typeface="Bodoni MT" pitchFamily="18" charset="0"/>
                      </a:rPr>
                      <a:t>expansion</a:t>
                    </a:r>
                    <a:endParaRPr lang="en-US" sz="2000">
                      <a:latin typeface="Bodoni MT" pitchFamily="18" charset="0"/>
                    </a:endParaRPr>
                  </a:p>
                </c:rich>
              </c:tx>
              <c:dLblPos val="r"/>
            </c:dLbl>
            <c:dLbl>
              <c:idx val="1"/>
              <c:layout>
                <c:manualLayout>
                  <c:x val="-2.2357719999084601E-2"/>
                  <c:y val="3.065133359849561E-2"/>
                </c:manualLayout>
              </c:layout>
              <c:tx>
                <c:rich>
                  <a:bodyPr/>
                  <a:lstStyle/>
                  <a:p>
                    <a:r>
                      <a:rPr lang="sr-Latn-CS" sz="2000">
                        <a:latin typeface="Bodoni MT" pitchFamily="18" charset="0"/>
                      </a:rPr>
                      <a:t>pelleting</a:t>
                    </a:r>
                    <a:endParaRPr lang="en-US" sz="2000">
                      <a:latin typeface="Bodoni MT" pitchFamily="18" charset="0"/>
                    </a:endParaRPr>
                  </a:p>
                </c:rich>
              </c:tx>
              <c:dLblPos val="r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sr-Latn-CS" sz="2000">
                        <a:latin typeface="Bodoni MT" pitchFamily="18" charset="0"/>
                      </a:rPr>
                      <a:t>extrusion</a:t>
                    </a:r>
                    <a:endParaRPr lang="en-US" sz="2000">
                      <a:latin typeface="Bodoni MT" pitchFamily="18" charset="0"/>
                    </a:endParaRPr>
                  </a:p>
                </c:rich>
              </c:tx>
            </c:dLbl>
            <c:txPr>
              <a:bodyPr/>
              <a:lstStyle/>
              <a:p>
                <a:pPr>
                  <a:defRPr sz="2000">
                    <a:latin typeface="Bodoni MT" pitchFamily="18" charset="0"/>
                  </a:defRPr>
                </a:pPr>
                <a:endParaRPr lang="en-US"/>
              </a:p>
            </c:txPr>
            <c:showVal val="1"/>
          </c:dLbls>
          <c:val>
            <c:numRef>
              <c:f>(poredjenja!$C$11,poredjenja!$F$11,poredjenja!$I$11)</c:f>
              <c:numCache>
                <c:formatCode>General</c:formatCode>
                <c:ptCount val="3"/>
                <c:pt idx="0">
                  <c:v>34.260192139547563</c:v>
                </c:pt>
                <c:pt idx="1">
                  <c:v>48.961058345941794</c:v>
                </c:pt>
                <c:pt idx="2">
                  <c:v>84.410528089539525</c:v>
                </c:pt>
              </c:numCache>
            </c:numRef>
          </c:val>
        </c:ser>
        <c:marker val="1"/>
        <c:axId val="37280384"/>
        <c:axId val="54326016"/>
      </c:lineChart>
      <c:catAx>
        <c:axId val="37280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solidFill>
                      <a:srgbClr val="7030A0"/>
                    </a:solidFill>
                    <a:latin typeface="Bodoni MT" pitchFamily="18" charset="0"/>
                  </a:defRPr>
                </a:pPr>
                <a:r>
                  <a:rPr lang="sr-Latn-CS" sz="2400">
                    <a:solidFill>
                      <a:srgbClr val="7030A0"/>
                    </a:solidFill>
                    <a:latin typeface="Bodoni MT" pitchFamily="18" charset="0"/>
                  </a:rPr>
                  <a:t>Moisture content of conditioned material (%)</a:t>
                </a:r>
                <a:endParaRPr lang="en-US" sz="2400">
                  <a:solidFill>
                    <a:srgbClr val="7030A0"/>
                  </a:solidFill>
                  <a:latin typeface="Bodoni MT" pitchFamily="18" charset="0"/>
                </a:endParaRPr>
              </a:p>
            </c:rich>
          </c:tx>
          <c:layout>
            <c:manualLayout>
              <c:xMode val="edge"/>
              <c:yMode val="edge"/>
              <c:x val="0.23605873857153142"/>
              <c:y val="0.91279312586667327"/>
            </c:manualLayout>
          </c:layout>
        </c:title>
        <c:numFmt formatCode="0.00" sourceLinked="1"/>
        <c:tickLblPos val="nextTo"/>
        <c:txPr>
          <a:bodyPr/>
          <a:lstStyle/>
          <a:p>
            <a:pPr>
              <a:defRPr sz="2000">
                <a:latin typeface="Bodoni MT" pitchFamily="18" charset="0"/>
              </a:defRPr>
            </a:pPr>
            <a:endParaRPr lang="en-US"/>
          </a:p>
        </c:txPr>
        <c:crossAx val="54326016"/>
        <c:crosses val="autoZero"/>
        <c:auto val="1"/>
        <c:lblAlgn val="ctr"/>
        <c:lblOffset val="100"/>
      </c:catAx>
      <c:valAx>
        <c:axId val="543260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>
                    <a:solidFill>
                      <a:srgbClr val="7030A0"/>
                    </a:solidFill>
                    <a:latin typeface="Bodoni MT" pitchFamily="18" charset="0"/>
                  </a:defRPr>
                </a:pPr>
                <a:r>
                  <a:rPr lang="sr-Latn-CS" sz="2400">
                    <a:solidFill>
                      <a:srgbClr val="7030A0"/>
                    </a:solidFill>
                    <a:latin typeface="Bodoni MT" pitchFamily="18" charset="0"/>
                  </a:rPr>
                  <a:t>Reduction of particle number (%)</a:t>
                </a:r>
                <a:endParaRPr lang="en-US" sz="2400">
                  <a:solidFill>
                    <a:srgbClr val="7030A0"/>
                  </a:solidFill>
                  <a:latin typeface="Bodoni MT" pitchFamily="18" charset="0"/>
                </a:endParaRPr>
              </a:p>
            </c:rich>
          </c:tx>
          <c:layout>
            <c:manualLayout>
              <c:xMode val="edge"/>
              <c:yMode val="edge"/>
              <c:x val="2.4195568684089598E-2"/>
              <c:y val="7.5939607533319409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2000">
                <a:latin typeface="Bodoni MT" pitchFamily="18" charset="0"/>
              </a:defRPr>
            </a:pPr>
            <a:endParaRPr lang="en-US"/>
          </a:p>
        </c:txPr>
        <c:crossAx val="372803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>
              <a:latin typeface="Bodoni MT" pitchFamily="18" charset="0"/>
            </a:defRPr>
          </a:pPr>
          <a:endParaRPr lang="en-US"/>
        </a:p>
      </c:txPr>
    </c:legend>
    <c:plotVisOnly val="1"/>
    <c:dispBlanksAs val="gap"/>
  </c:chart>
  <c:spPr>
    <a:ln>
      <a:solidFill>
        <a:schemeClr val="accent5">
          <a:lumMod val="50000"/>
        </a:schemeClr>
      </a:solidFill>
    </a:ln>
    <a:effectLst>
      <a:glow rad="139700">
        <a:schemeClr val="accent5">
          <a:lumMod val="50000"/>
          <a:alpha val="40000"/>
        </a:schemeClr>
      </a:glow>
    </a:effectLst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FA4F4-8A79-4F8C-BC1E-19F79DAEEB34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DDB6E-63C3-4734-A98C-C62372606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DDB6E-63C3-4734-A98C-C623726067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11184738"/>
            <a:ext cx="21422678" cy="77176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5"/>
            <a:ext cx="5670709" cy="307205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441855"/>
            <a:ext cx="16592074" cy="307205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6" y="23136226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6" y="15260248"/>
            <a:ext cx="21422678" cy="7875980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158" y="8401056"/>
            <a:ext cx="11131391" cy="23761304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1" y="8401056"/>
            <a:ext cx="11131391" cy="23761304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8059342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9" y="11418092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853" y="8059342"/>
            <a:ext cx="11140141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3" y="11418092"/>
            <a:ext cx="11140141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433514"/>
            <a:ext cx="8291664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731" y="1433516"/>
            <a:ext cx="14089263" cy="30728845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4" cy="24628082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994" y="25203152"/>
            <a:ext cx="15121890" cy="2975376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994" y="3217067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994" y="28178528"/>
            <a:ext cx="15121890" cy="4225524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bg1"/>
            </a:gs>
            <a:gs pos="50000">
              <a:srgbClr val="ECECEC"/>
            </a:gs>
            <a:gs pos="100000">
              <a:schemeClr val="bg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6"/>
            <a:ext cx="22682835" cy="23761304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60158" y="33370842"/>
            <a:ext cx="5880735" cy="1916905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F244C-CCCE-46C4-BACC-D380DBE3A289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11076" y="33370842"/>
            <a:ext cx="7980998" cy="1916905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62258" y="33370842"/>
            <a:ext cx="5880735" cy="1916905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1683A-B435-4C03-9469-2C688F4D9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4551" y="22826786"/>
            <a:ext cx="5616624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25203149" cy="2376514"/>
          </a:xfrm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sr-Latn-CS" sz="4000" b="1" dirty="0" smtClean="0">
                <a:solidFill>
                  <a:schemeClr val="accent5">
                    <a:lumMod val="75000"/>
                  </a:schemeClr>
                </a:solidFill>
                <a:latin typeface="Bodoni MT Black" pitchFamily="18" charset="0"/>
              </a:rPr>
              <a:t>THE 14 TH INTERNATIONAL SCIENTIFIC SYMPOSIUM ON FEED TECHNOLOGY, QUALITY AND SAFETY</a:t>
            </a:r>
            <a:r>
              <a:rPr lang="sr-Latn-CS" sz="4000" b="1" dirty="0" smtClean="0">
                <a:solidFill>
                  <a:srgbClr val="76B531"/>
                </a:solidFill>
                <a:latin typeface="Bodoni MT Black" pitchFamily="18" charset="0"/>
              </a:rPr>
              <a:t/>
            </a:r>
            <a:br>
              <a:rPr lang="sr-Latn-CS" sz="4000" b="1" dirty="0" smtClean="0">
                <a:solidFill>
                  <a:srgbClr val="76B531"/>
                </a:solidFill>
                <a:latin typeface="Bodoni MT Black" pitchFamily="18" charset="0"/>
              </a:rPr>
            </a:br>
            <a:r>
              <a:rPr lang="sr-Latn-CS" sz="4000" b="1" dirty="0" smtClean="0">
                <a:solidFill>
                  <a:srgbClr val="9A3693"/>
                </a:solidFill>
                <a:latin typeface="Bodoni MT Black" pitchFamily="18" charset="0"/>
              </a:rPr>
              <a:t>NOVI SAD, OCTOBER,19-21, 2010.</a:t>
            </a:r>
            <a:endParaRPr lang="en-US" sz="6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295" y="2160490"/>
            <a:ext cx="22898544" cy="3744416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/>
          <a:lstStyle/>
          <a:p>
            <a:r>
              <a:rPr lang="sr-Latn-CS" sz="6600" b="1" dirty="0" smtClean="0">
                <a:solidFill>
                  <a:srgbClr val="76B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</a:t>
            </a:r>
            <a:r>
              <a:rPr lang="en-US" sz="6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STABILITY OF MICROTRACER</a:t>
            </a:r>
            <a:r>
              <a:rPr lang="en-US" sz="6000" b="1" baseline="30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®</a:t>
            </a:r>
            <a:r>
              <a:rPr lang="en-US" sz="6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IN THERMAL FEED PROCESSING</a:t>
            </a:r>
            <a:endParaRPr lang="sr-Latn-CS" sz="60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8287" y="6408962"/>
            <a:ext cx="20882320" cy="8309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sr-Latn-CS" sz="4800" dirty="0" smtClean="0">
                <a:solidFill>
                  <a:srgbClr val="7030A0"/>
                </a:solidFill>
                <a:latin typeface="Bodoni MT Black" pitchFamily="18" charset="0"/>
              </a:rPr>
              <a:t>Introduction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0295" y="7561090"/>
            <a:ext cx="10945216" cy="323165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External </a:t>
            </a: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markers</a:t>
            </a:r>
            <a:r>
              <a:rPr lang="sr-Latn-C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-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indigestible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compounds added to the diets, for example, polyethylene, metallic iron powder  or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celite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, a form of diatomaceous silica, can be used in that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purpose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algn="just"/>
            <a:endParaRPr lang="sr-Latn-CS" sz="1400" dirty="0">
              <a:solidFill>
                <a:schemeClr val="accent5">
                  <a:lumMod val="75000"/>
                </a:schemeClr>
              </a:solidFill>
              <a:latin typeface="Bodoni MT Black" pitchFamily="18" charset="0"/>
            </a:endParaRPr>
          </a:p>
          <a:p>
            <a:pPr algn="just"/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M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arking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feed for recognizing it on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market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- </a:t>
            </a:r>
            <a:r>
              <a:rPr lang="sr-Latn-CS" sz="2800" dirty="0" smtClean="0">
                <a:solidFill>
                  <a:srgbClr val="7030A0"/>
                </a:solidFill>
                <a:latin typeface="Bodoni MT Black" pitchFamily="18" charset="0"/>
              </a:rPr>
              <a:t>IMPORTANT ROLE</a:t>
            </a:r>
          </a:p>
          <a:p>
            <a:pPr algn="just"/>
            <a:endParaRPr lang="sr-Latn-CS" sz="1400" dirty="0">
              <a:solidFill>
                <a:srgbClr val="7030A0"/>
              </a:solidFill>
              <a:latin typeface="Bodoni MT Black" pitchFamily="18" charset="0"/>
            </a:endParaRPr>
          </a:p>
          <a:p>
            <a:pPr algn="just"/>
            <a:r>
              <a:rPr lang="en-US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Microtracers</a:t>
            </a: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® San </a:t>
            </a: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Francisco</a:t>
            </a:r>
            <a:r>
              <a:rPr lang="sr-Latn-C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</a:t>
            </a:r>
            <a:r>
              <a:rPr lang="sr-Latn-CS" sz="2800" b="1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–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harmless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,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rapid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analysis with simple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equipment</a:t>
            </a:r>
            <a:endParaRPr lang="sr-Latn-CS" sz="28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2303" y="11377514"/>
            <a:ext cx="10225136" cy="8309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sr-Latn-CS" sz="4800" dirty="0" smtClean="0">
                <a:solidFill>
                  <a:srgbClr val="7030A0"/>
                </a:solidFill>
                <a:latin typeface="Bodoni MT Black" pitchFamily="18" charset="0"/>
              </a:rPr>
              <a:t>Objectives of The </a:t>
            </a:r>
            <a:r>
              <a:rPr lang="sr-Latn-CS" sz="4800" dirty="0">
                <a:solidFill>
                  <a:srgbClr val="7030A0"/>
                </a:solidFill>
                <a:latin typeface="Bodoni MT Black" pitchFamily="18" charset="0"/>
              </a:rPr>
              <a:t>E</a:t>
            </a:r>
            <a:r>
              <a:rPr lang="sr-Latn-CS" sz="4800" dirty="0" smtClean="0">
                <a:solidFill>
                  <a:srgbClr val="7030A0"/>
                </a:solidFill>
                <a:latin typeface="Bodoni MT Black" pitchFamily="18" charset="0"/>
              </a:rPr>
              <a:t>xperiment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52303" y="12457634"/>
            <a:ext cx="10873208" cy="323165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Determin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ation of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stability of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microtracer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markers 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(diferent types)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depending on temperature and moisture content in order to determine initial concentration tracers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endParaRPr lang="sr-Latn-CS" sz="1400" dirty="0" smtClean="0">
              <a:solidFill>
                <a:schemeClr val="accent5">
                  <a:lumMod val="75000"/>
                </a:schemeClr>
              </a:solidFill>
              <a:latin typeface="Bodoni MT Black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Evaluation of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microtracers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usage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for tagging feed after processing, such as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pelleting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, extrusion and expansion 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endParaRPr lang="sr-Latn-CS" sz="1400" dirty="0" smtClean="0">
              <a:solidFill>
                <a:schemeClr val="accent5">
                  <a:lumMod val="75000"/>
                </a:schemeClr>
              </a:solidFill>
              <a:latin typeface="Bodoni MT Black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Comparation of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its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effectiveness in mentioned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processes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52303" y="16346066"/>
            <a:ext cx="9145016" cy="8309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sr-Latn-CS" sz="4800" dirty="0" smtClean="0">
                <a:solidFill>
                  <a:srgbClr val="7030A0"/>
                </a:solidFill>
                <a:latin typeface="Bodoni MT Black" pitchFamily="18" charset="0"/>
              </a:rPr>
              <a:t>Material and Methods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2303" y="17498195"/>
            <a:ext cx="10801200" cy="203132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Feed mash for cattle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-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treated with hot steam in the double shaft paddle mixer-conditioner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endParaRPr lang="sr-Latn-CS" sz="1400" dirty="0" smtClean="0">
              <a:solidFill>
                <a:schemeClr val="accent5">
                  <a:lumMod val="75000"/>
                </a:schemeClr>
              </a:solidFill>
              <a:latin typeface="Bodoni MT Black" pitchFamily="18" charset="0"/>
            </a:endParaRPr>
          </a:p>
          <a:p>
            <a:endParaRPr lang="sr-Latn-CS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algn="just"/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89607" y="6408962"/>
            <a:ext cx="9145016" cy="8309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sr-Latn-CS" sz="4800" dirty="0" smtClean="0">
                <a:solidFill>
                  <a:srgbClr val="7030A0"/>
                </a:solidFill>
                <a:latin typeface="Bodoni MT Black" pitchFamily="18" charset="0"/>
              </a:rPr>
              <a:t>Results and Disscusion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33623" y="7777114"/>
            <a:ext cx="5904656" cy="7344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lumMod val="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3105631" y="16994138"/>
          <a:ext cx="11065346" cy="52101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729575"/>
                <a:gridCol w="6055476"/>
                <a:gridCol w="1532109"/>
                <a:gridCol w="1313236"/>
                <a:gridCol w="1434950"/>
              </a:tblGrid>
              <a:tr h="480863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endParaRPr lang="en-US" sz="2000" dirty="0">
                        <a:effectLst>
                          <a:glow rad="2286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Bodoni MT Black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sr-Latn-CS" sz="2000" dirty="0" smtClean="0">
                          <a:latin typeface="Bodoni MT Black" pitchFamily="18" charset="0"/>
                        </a:rPr>
                        <a:t>expansion</a:t>
                      </a:r>
                      <a:endParaRPr lang="en-US" sz="2000" dirty="0">
                        <a:latin typeface="Bodoni MT Black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sr-Latn-CS" sz="2000" dirty="0" smtClean="0">
                          <a:latin typeface="Bodoni MT Black" pitchFamily="18" charset="0"/>
                        </a:rPr>
                        <a:t>pelleting</a:t>
                      </a:r>
                      <a:endParaRPr lang="en-US" sz="2000" dirty="0">
                        <a:latin typeface="Bodoni MT Black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sr-Latn-CS" sz="2000" dirty="0" smtClean="0">
                          <a:latin typeface="Bodoni MT Black" pitchFamily="18" charset="0"/>
                        </a:rPr>
                        <a:t>extrusion</a:t>
                      </a:r>
                      <a:endParaRPr lang="en-US" sz="2000" dirty="0">
                        <a:latin typeface="Bodoni MT Black" pitchFamily="18" charset="0"/>
                      </a:endParaRPr>
                    </a:p>
                  </a:txBody>
                  <a:tcPr anchor="ctr"/>
                </a:tc>
              </a:tr>
              <a:tr h="504056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20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+mn-ea"/>
                          <a:cs typeface="+mn-cs"/>
                        </a:rPr>
                        <a:t>Moisture content of conditioned material [%]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16.2</a:t>
                      </a:r>
                      <a:endParaRPr lang="en-US" sz="2000" b="0" dirty="0">
                        <a:solidFill>
                          <a:srgbClr val="FF0000"/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17.26</a:t>
                      </a:r>
                      <a:endParaRPr lang="en-US" sz="2000" b="0" dirty="0">
                        <a:solidFill>
                          <a:srgbClr val="FF0000"/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23.22</a:t>
                      </a:r>
                      <a:endParaRPr lang="en-US" sz="2000" b="0" dirty="0">
                        <a:solidFill>
                          <a:srgbClr val="FF0000"/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</a:tr>
              <a:tr h="720080">
                <a:tc row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sr-Latn-CS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</a:rPr>
                        <a:t>F</a:t>
                      </a:r>
                      <a:r>
                        <a:rPr lang="sr-Latn-CS" sz="20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</a:rPr>
                        <a:t> – blue lake tracer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20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+mn-ea"/>
                          <a:cs typeface="+mn-cs"/>
                        </a:rPr>
                        <a:t>Average number of particles before conditioning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16.2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17.26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23.22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20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+mn-ea"/>
                          <a:cs typeface="+mn-cs"/>
                        </a:rPr>
                        <a:t>Average number of particles after conditioning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68.51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74.79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82.37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95104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20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+mn-ea"/>
                          <a:cs typeface="+mn-cs"/>
                        </a:rPr>
                        <a:t>Reduction of number of particles after conditioning [%]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64.05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61.36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67.19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14144">
                <a:tc rowSpan="3">
                  <a:txBody>
                    <a:bodyPr/>
                    <a:lstStyle/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CS" sz="2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</a:rPr>
                        <a:t>F</a:t>
                      </a:r>
                      <a:r>
                        <a:rPr lang="sr-Latn-CS" sz="20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</a:rPr>
                        <a:t> – red tracer</a:t>
                      </a:r>
                      <a:endParaRPr lang="en-US" sz="2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</a:pP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+mn-ea"/>
                          <a:cs typeface="+mn-cs"/>
                        </a:rPr>
                        <a:t>Average number of particles before conditioning</a:t>
                      </a:r>
                      <a:endParaRPr lang="en-US" sz="2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6.504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17.96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18.43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6117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+mn-ea"/>
                          <a:cs typeface="+mn-cs"/>
                        </a:rPr>
                        <a:t>Average number of particles after conditioning</a:t>
                      </a:r>
                      <a:endParaRPr lang="en-US" sz="2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110.29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132.33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165.56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08208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+mn-ea"/>
                          <a:cs typeface="+mn-cs"/>
                        </a:rPr>
                        <a:t>Reduction of number of particles after conditioning [%]</a:t>
                      </a:r>
                      <a:endParaRPr lang="en-US" sz="2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72.50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67.54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doni MT Black" pitchFamily="18" charset="0"/>
                          <a:ea typeface="Times New Roman"/>
                          <a:cs typeface="Times New Roman"/>
                        </a:rPr>
                        <a:t>25.81</a:t>
                      </a:r>
                      <a:endParaRPr lang="en-US" sz="20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doni MT Blac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/>
        </p:nvGraphicFramePr>
        <p:xfrm>
          <a:off x="13105631" y="22538754"/>
          <a:ext cx="1101722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624911" y="28947466"/>
            <a:ext cx="10945216" cy="8309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CS" sz="4800" dirty="0" smtClean="0">
                <a:solidFill>
                  <a:srgbClr val="7030A0"/>
                </a:solidFill>
                <a:latin typeface="Bodoni MT Black" pitchFamily="18" charset="0"/>
              </a:rPr>
              <a:t>       Conclusions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6279" y="28833306"/>
            <a:ext cx="23546616" cy="6555641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  <a:effectLst>
            <a:glow rad="228600">
              <a:schemeClr val="accent5">
                <a:lumMod val="50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endParaRPr lang="sr-Latn-CS" sz="2800" dirty="0" smtClean="0">
              <a:solidFill>
                <a:srgbClr val="7030A0"/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sr-Latn-CS" sz="2800" dirty="0" smtClean="0">
              <a:solidFill>
                <a:srgbClr val="7030A0"/>
              </a:solidFill>
              <a:latin typeface="Bodoni MT" pitchFamily="18" charset="0"/>
            </a:endParaRPr>
          </a:p>
          <a:p>
            <a:pPr algn="just"/>
            <a:endParaRPr lang="sr-Latn-CS" sz="2800" dirty="0" smtClean="0">
              <a:solidFill>
                <a:srgbClr val="7030A0"/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Conditioning of material caused reduction of number of both tracers’ particle.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endParaRPr lang="sr-Latn-CS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Higher moisture content lead to higher values of F-blue lake/F-red ratio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.</a:t>
            </a:r>
          </a:p>
          <a:p>
            <a:endParaRPr lang="sr-Latn-CS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In all experiments, it could not be noticed any dependence between tracers’ particle number and temperature of processed material.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pPr algn="just"/>
            <a:endParaRPr lang="sr-Latn-CS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F-blue lake tracer was more stabile, than F-red tracer and can be used for marking processed feed.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sr-Latn-CS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Authors are suggesting following amounts of F-blue lake tracer: for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pelleting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 and extrusion about 20% more, and for expansion about 7% more than initial concentrations.</a:t>
            </a:r>
          </a:p>
          <a:p>
            <a:pPr algn="just">
              <a:buFont typeface="Wingdings" pitchFamily="2" charset="2"/>
              <a:buChar char="ü"/>
            </a:pPr>
            <a:endParaRPr lang="en-US" sz="2800" dirty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68327" y="27867346"/>
            <a:ext cx="9433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dirty="0" smtClean="0">
                <a:solidFill>
                  <a:srgbClr val="7030A0"/>
                </a:solidFill>
                <a:latin typeface="Bodoni MT" pitchFamily="18" charset="0"/>
              </a:rPr>
              <a:t>D</a:t>
            </a:r>
            <a:r>
              <a:rPr lang="en-US" sz="2800" dirty="0" err="1" smtClean="0">
                <a:solidFill>
                  <a:srgbClr val="7030A0"/>
                </a:solidFill>
                <a:latin typeface="Bodoni MT" pitchFamily="18" charset="0"/>
              </a:rPr>
              <a:t>ouble</a:t>
            </a:r>
            <a:r>
              <a:rPr lang="en-US" sz="2800" dirty="0" smtClean="0">
                <a:solidFill>
                  <a:srgbClr val="7030A0"/>
                </a:solidFill>
                <a:latin typeface="Bodoni MT" pitchFamily="18" charset="0"/>
              </a:rPr>
              <a:t> shaft paddle mixer-conditioner</a:t>
            </a:r>
            <a:r>
              <a:rPr lang="sr-Latn-CS" sz="2800" dirty="0" smtClean="0">
                <a:solidFill>
                  <a:srgbClr val="7030A0"/>
                </a:solidFill>
                <a:latin typeface="Bodoni MT" pitchFamily="18" charset="0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Bodoni MT" pitchFamily="18" charset="0"/>
              </a:rPr>
              <a:t>Muyang</a:t>
            </a:r>
            <a:r>
              <a:rPr lang="en-US" sz="2800" dirty="0" smtClean="0">
                <a:solidFill>
                  <a:srgbClr val="7030A0"/>
                </a:solidFill>
                <a:latin typeface="Bodoni MT" pitchFamily="18" charset="0"/>
              </a:rPr>
              <a:t> Group, China</a:t>
            </a:r>
            <a:endParaRPr lang="en-US" sz="2800" dirty="0">
              <a:solidFill>
                <a:srgbClr val="7030A0"/>
              </a:solidFill>
              <a:latin typeface="Bodoni MT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80295" y="18506306"/>
            <a:ext cx="11233247" cy="4688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Three different ways of processing – pelleting, extrusion, expansion</a:t>
            </a:r>
          </a:p>
          <a:p>
            <a:pPr algn="just"/>
            <a:endParaRPr lang="sr-Latn-CS" sz="14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Adding of two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different tracers 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-   F–blue lake, F-red</a:t>
            </a:r>
          </a:p>
          <a:p>
            <a:pPr algn="just"/>
            <a:endParaRPr lang="sr-Latn-CS" sz="14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Granules formed by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pelleting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, expansion and extrusion processes 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- 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grinded before separation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of tracers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on laboratory disc mill,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GlenMills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Inc</a:t>
            </a:r>
            <a:endParaRPr lang="sr-Latn-CS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algn="just"/>
            <a:endParaRPr lang="sr-Latn-CS" sz="14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Analyzing of separated tracers – magnetic separator 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“</a:t>
            </a: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Rotary detector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”</a:t>
            </a:r>
            <a:endParaRPr lang="sr-Latn-CS" sz="2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  <a:p>
            <a:pPr algn="just"/>
            <a:endParaRPr lang="sr-Latn-CS" sz="1400" dirty="0" smtClean="0">
              <a:solidFill>
                <a:srgbClr val="7030A0"/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Developing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  </a:t>
            </a: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of tracers’ colors - 7% solution of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Na</a:t>
            </a:r>
            <a:r>
              <a:rPr lang="en-US" sz="2800" baseline="-250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2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CO</a:t>
            </a:r>
            <a:r>
              <a:rPr lang="en-US" sz="2800" baseline="-250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3</a:t>
            </a:r>
            <a:endParaRPr lang="sr-Latn-CS" sz="2800" baseline="-250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algn="just"/>
            <a:endParaRPr lang="sr-Latn-CS" sz="2800" baseline="-250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 Number of particles counted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12961615" y="15770002"/>
            <a:ext cx="111612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sr-Latn-C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en-US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  <a:ea typeface="Calibri" pitchFamily="34" charset="0"/>
                <a:cs typeface="Times New Roman" pitchFamily="18" charset="0"/>
              </a:rPr>
              <a:t>duction</a:t>
            </a: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  <a:ea typeface="Calibri" pitchFamily="34" charset="0"/>
                <a:cs typeface="Times New Roman" pitchFamily="18" charset="0"/>
              </a:rPr>
              <a:t> of tracers’ particle number after conditioning for different processes</a:t>
            </a:r>
            <a:endParaRPr lang="en-US" sz="3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9586351" y="10585426"/>
            <a:ext cx="466583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Lines of graphs that have represented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F‑blue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 lake and F-red tracers have had almost the same trend between points of expansion and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pelleting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due</a:t>
            </a:r>
            <a:r>
              <a:rPr kumimoji="0" lang="sr-Latn-CS" sz="28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 to the fact that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latin typeface="Bodoni MT" pitchFamily="18" charset="0"/>
                <a:ea typeface="Calibri" pitchFamily="34" charset="0"/>
                <a:cs typeface="Times New Roman" pitchFamily="18" charset="0"/>
              </a:rPr>
              <a:t>moisture content of 16.20% and 17.26% caused very similar mechanism of water effect on tracers’ color.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latin typeface="Bodoni MT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514343" y="7633098"/>
            <a:ext cx="482453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lope of curve after conditioning have been the highest 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pelleting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 process, 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becouse of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longer period of contact between tracers and moistened material.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Bodoni MT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40335" y="4536754"/>
            <a:ext cx="22394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Dušica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 Ivanov</a:t>
            </a:r>
            <a:r>
              <a:rPr kumimoji="0" lang="en-US" sz="280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, Radmilo Čolović</a:t>
            </a:r>
            <a:r>
              <a:rPr kumimoji="0" lang="en-US" sz="280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, Bojana Kokić</a:t>
            </a:r>
            <a:r>
              <a:rPr kumimoji="0" lang="en-US" sz="280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Đuro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 Vukmirović</a:t>
            </a:r>
            <a:r>
              <a:rPr kumimoji="0" lang="en-US" sz="280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, Jovanka Lević</a:t>
            </a:r>
            <a:r>
              <a:rPr kumimoji="0" lang="en-US" sz="280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Olivera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 Đuragić</a:t>
            </a:r>
            <a:r>
              <a:rPr kumimoji="0" lang="en-US" sz="280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Slavica</a:t>
            </a: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 Sredanović</a:t>
            </a:r>
            <a:r>
              <a:rPr kumimoji="0" lang="en-US" sz="280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sz="280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Bodoni MT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Institute for Food Technology, University of Novi Sad, Bul. </a:t>
            </a:r>
            <a:r>
              <a:rPr kumimoji="0" lang="sr-Latn-CS" sz="28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doni MT" pitchFamily="18" charset="0"/>
                <a:ea typeface="Calibri" pitchFamily="34" charset="0"/>
                <a:cs typeface="Times New Roman" pitchFamily="18" charset="0"/>
              </a:rPr>
              <a:t>cara Lazara 1, 21000 Novi Sad, Serbia</a:t>
            </a:r>
            <a:endParaRPr kumimoji="0" lang="sr-Latn-CS" sz="280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Bodoni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571</Words>
  <Application>Microsoft Office PowerPoint</Application>
  <PresentationFormat>Custom</PresentationFormat>
  <Paragraphs>93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14 TH INTERNATIONAL SCIENTIFIC SYMPOSIUM ON FEED TECHNOLOGY, QUALITY AND SAFETY NOVI SAD, OCTOBER,19-21, 2010.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 STABILITY OF MICROTRACER® IN THERMAL FEED PROCESSING</dc:title>
  <dc:creator>dusica.ivanov</dc:creator>
  <cp:lastModifiedBy>dusica.ivanov</cp:lastModifiedBy>
  <cp:revision>28</cp:revision>
  <dcterms:created xsi:type="dcterms:W3CDTF">2010-09-29T10:59:51Z</dcterms:created>
  <dcterms:modified xsi:type="dcterms:W3CDTF">2010-10-15T10:34:53Z</dcterms:modified>
</cp:coreProperties>
</file>